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D30CBF18-8F6C-4DF2-9A4C-A7EADD3DE85E}" type="datetimeFigureOut">
              <a:rPr lang="en-US" smtClean="0"/>
              <a:t>2/28/2023</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327990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0CBF18-8F6C-4DF2-9A4C-A7EADD3DE85E}"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1706866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30CBF18-8F6C-4DF2-9A4C-A7EADD3DE85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174338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30CBF18-8F6C-4DF2-9A4C-A7EADD3DE85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2534809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0CBF18-8F6C-4DF2-9A4C-A7EADD3DE85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15198093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0CBF18-8F6C-4DF2-9A4C-A7EADD3DE85E}" type="datetimeFigureOut">
              <a:rPr lang="en-US" smtClean="0"/>
              <a:t>2/28/2023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2710344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30CBF18-8F6C-4DF2-9A4C-A7EADD3DE85E}" type="datetimeFigureOut">
              <a:rPr lang="en-US" smtClean="0"/>
              <a:t>2/28/2023</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2394870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30CBF18-8F6C-4DF2-9A4C-A7EADD3DE85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17403687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30CBF18-8F6C-4DF2-9A4C-A7EADD3DE85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2504110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0CBF18-8F6C-4DF2-9A4C-A7EADD3DE85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1144996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0CBF18-8F6C-4DF2-9A4C-A7EADD3DE85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3312575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0CBF18-8F6C-4DF2-9A4C-A7EADD3DE85E}"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321118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0CBF18-8F6C-4DF2-9A4C-A7EADD3DE85E}" type="datetimeFigureOut">
              <a:rPr lang="en-US" smtClean="0"/>
              <a:t>2/28/2023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2703881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0CBF18-8F6C-4DF2-9A4C-A7EADD3DE85E}" type="datetimeFigureOut">
              <a:rPr lang="en-US" smtClean="0"/>
              <a:t>2/28/2023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1690700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0CBF18-8F6C-4DF2-9A4C-A7EADD3DE85E}" type="datetimeFigureOut">
              <a:rPr lang="en-US" smtClean="0"/>
              <a:t>2/28/2023</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75355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0CBF18-8F6C-4DF2-9A4C-A7EADD3DE85E}"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23418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0CBF18-8F6C-4DF2-9A4C-A7EADD3DE85E}"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12A5628-1494-428F-A72A-17B239FA36E0}" type="slidenum">
              <a:rPr lang="en-US" smtClean="0"/>
              <a:t>‹#›</a:t>
            </a:fld>
            <a:endParaRPr lang="en-US"/>
          </a:p>
        </p:txBody>
      </p:sp>
    </p:spTree>
    <p:extLst>
      <p:ext uri="{BB962C8B-B14F-4D97-AF65-F5344CB8AC3E}">
        <p14:creationId xmlns:p14="http://schemas.microsoft.com/office/powerpoint/2010/main" val="602468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D30CBF18-8F6C-4DF2-9A4C-A7EADD3DE85E}" type="datetimeFigureOut">
              <a:rPr lang="en-US" smtClean="0"/>
              <a:t>2/28/2023</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E12A5628-1494-428F-A72A-17B239FA36E0}" type="slidenum">
              <a:rPr lang="en-US" smtClean="0"/>
              <a:t>‹#›</a:t>
            </a:fld>
            <a:endParaRPr lang="en-US"/>
          </a:p>
        </p:txBody>
      </p:sp>
    </p:spTree>
    <p:extLst>
      <p:ext uri="{BB962C8B-B14F-4D97-AF65-F5344CB8AC3E}">
        <p14:creationId xmlns:p14="http://schemas.microsoft.com/office/powerpoint/2010/main" val="844648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0B7EE-8CBC-C783-2B07-83E00880F063}"/>
              </a:ext>
            </a:extLst>
          </p:cNvPr>
          <p:cNvSpPr>
            <a:spLocks noGrp="1"/>
          </p:cNvSpPr>
          <p:nvPr>
            <p:ph type="ctrTitle"/>
          </p:nvPr>
        </p:nvSpPr>
        <p:spPr/>
        <p:txBody>
          <a:bodyPr/>
          <a:lstStyle/>
          <a:p>
            <a:r>
              <a:rPr lang="en-US" dirty="0"/>
              <a:t>FUNCTIONS OF COMMERCIAL BANKS</a:t>
            </a:r>
          </a:p>
        </p:txBody>
      </p:sp>
      <p:sp>
        <p:nvSpPr>
          <p:cNvPr id="3" name="Subtitle 2">
            <a:extLst>
              <a:ext uri="{FF2B5EF4-FFF2-40B4-BE49-F238E27FC236}">
                <a16:creationId xmlns:a16="http://schemas.microsoft.com/office/drawing/2014/main" id="{A79B740B-1C75-BF2E-B132-A4E4B55E36C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79098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AEAFB-4A95-14E5-16E4-EB5793A5D630}"/>
              </a:ext>
            </a:extLst>
          </p:cNvPr>
          <p:cNvSpPr>
            <a:spLocks noGrp="1"/>
          </p:cNvSpPr>
          <p:nvPr>
            <p:ph type="title"/>
          </p:nvPr>
        </p:nvSpPr>
        <p:spPr/>
        <p:txBody>
          <a:bodyPr/>
          <a:lstStyle/>
          <a:p>
            <a:r>
              <a:rPr lang="en-US" b="1" dirty="0"/>
              <a:t>III. Developmental Functions </a:t>
            </a:r>
          </a:p>
        </p:txBody>
      </p:sp>
      <p:sp>
        <p:nvSpPr>
          <p:cNvPr id="3" name="Content Placeholder 2">
            <a:extLst>
              <a:ext uri="{FF2B5EF4-FFF2-40B4-BE49-F238E27FC236}">
                <a16:creationId xmlns:a16="http://schemas.microsoft.com/office/drawing/2014/main" id="{905161BA-C9F6-F370-2DE8-EE49CBB56308}"/>
              </a:ext>
            </a:extLst>
          </p:cNvPr>
          <p:cNvSpPr>
            <a:spLocks noGrp="1"/>
          </p:cNvSpPr>
          <p:nvPr>
            <p:ph idx="1"/>
          </p:nvPr>
        </p:nvSpPr>
        <p:spPr/>
        <p:txBody>
          <a:bodyPr>
            <a:normAutofit/>
          </a:bodyPr>
          <a:lstStyle/>
          <a:p>
            <a:pPr marL="514350" indent="-514350" algn="just">
              <a:buAutoNum type="arabicPeriod"/>
            </a:pPr>
            <a:r>
              <a:rPr lang="en-US" dirty="0" err="1"/>
              <a:t>Mobilisation</a:t>
            </a:r>
            <a:r>
              <a:rPr lang="en-US" dirty="0"/>
              <a:t> of Savings: Banks collect idle saving of the people and invest the same in productive activities. Banks help in accelerating the rate of capital formation in country by </a:t>
            </a:r>
            <a:r>
              <a:rPr lang="en-US" dirty="0" err="1"/>
              <a:t>mobilising</a:t>
            </a:r>
            <a:r>
              <a:rPr lang="en-US" dirty="0"/>
              <a:t> the saving. The most important role in </a:t>
            </a:r>
            <a:r>
              <a:rPr lang="en-US" dirty="0" err="1"/>
              <a:t>mobilising</a:t>
            </a:r>
            <a:r>
              <a:rPr lang="en-US" dirty="0"/>
              <a:t> of the savings of the society is played by the commercial bank. </a:t>
            </a:r>
          </a:p>
          <a:p>
            <a:pPr marL="514350" indent="-514350" algn="just">
              <a:buAutoNum type="arabicPeriod"/>
            </a:pPr>
            <a:r>
              <a:rPr lang="en-US" dirty="0"/>
              <a:t>Extension of Banking Services in Rural Area: Commercial banks have opened their branches in rural areas and small towns to provide banking facilities to the people living therein. Banks also give loans at low rate of interest to finance </a:t>
            </a:r>
            <a:r>
              <a:rPr lang="en-US" dirty="0" err="1"/>
              <a:t>programme</a:t>
            </a:r>
            <a:r>
              <a:rPr lang="en-US" dirty="0"/>
              <a:t> meant for rural development and removal of unemployment.</a:t>
            </a:r>
          </a:p>
        </p:txBody>
      </p:sp>
    </p:spTree>
    <p:extLst>
      <p:ext uri="{BB962C8B-B14F-4D97-AF65-F5344CB8AC3E}">
        <p14:creationId xmlns:p14="http://schemas.microsoft.com/office/powerpoint/2010/main" val="934966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31EE8-8E27-EE4C-FD01-D0B46604D22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1C4F178-DBAC-EBEA-D356-4CCECACB3C7C}"/>
              </a:ext>
            </a:extLst>
          </p:cNvPr>
          <p:cNvSpPr>
            <a:spLocks noGrp="1"/>
          </p:cNvSpPr>
          <p:nvPr>
            <p:ph idx="1"/>
          </p:nvPr>
        </p:nvSpPr>
        <p:spPr/>
        <p:txBody>
          <a:bodyPr/>
          <a:lstStyle/>
          <a:p>
            <a:pPr marL="0" indent="0" algn="just">
              <a:buNone/>
            </a:pPr>
            <a:r>
              <a:rPr lang="en-US" dirty="0"/>
              <a:t>3. Providing Loans to Weaker Section: Banks give loans to weaker sections of the society at low rate of interest. Small artisans, landless agricultural </a:t>
            </a:r>
            <a:r>
              <a:rPr lang="en-US" dirty="0" err="1"/>
              <a:t>labourers</a:t>
            </a:r>
            <a:r>
              <a:rPr lang="en-US" dirty="0"/>
              <a:t> and poor classes get cheap loans from the banks.</a:t>
            </a:r>
          </a:p>
          <a:p>
            <a:pPr marL="0" indent="0" algn="just">
              <a:buNone/>
            </a:pPr>
            <a:r>
              <a:rPr lang="en-US" dirty="0"/>
              <a:t>4. Assistance to Capital Market: Banks also take part in capital market by giving long term loans to industry, agriculture, small scale industry, trader, transporters etc. </a:t>
            </a:r>
          </a:p>
        </p:txBody>
      </p:sp>
    </p:spTree>
    <p:extLst>
      <p:ext uri="{BB962C8B-B14F-4D97-AF65-F5344CB8AC3E}">
        <p14:creationId xmlns:p14="http://schemas.microsoft.com/office/powerpoint/2010/main" val="837255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0F97-CB7A-5C37-2981-BBE0C28FCA2F}"/>
              </a:ext>
            </a:extLst>
          </p:cNvPr>
          <p:cNvSpPr>
            <a:spLocks noGrp="1"/>
          </p:cNvSpPr>
          <p:nvPr>
            <p:ph type="title"/>
          </p:nvPr>
        </p:nvSpPr>
        <p:spPr/>
        <p:txBody>
          <a:bodyPr/>
          <a:lstStyle/>
          <a:p>
            <a:r>
              <a:rPr lang="en-US" b="1" dirty="0"/>
              <a:t>IV. Modern Functions</a:t>
            </a:r>
          </a:p>
        </p:txBody>
      </p:sp>
      <p:sp>
        <p:nvSpPr>
          <p:cNvPr id="3" name="Content Placeholder 2">
            <a:extLst>
              <a:ext uri="{FF2B5EF4-FFF2-40B4-BE49-F238E27FC236}">
                <a16:creationId xmlns:a16="http://schemas.microsoft.com/office/drawing/2014/main" id="{66886EDB-F752-1F88-B8C1-AD1A50A8F970}"/>
              </a:ext>
            </a:extLst>
          </p:cNvPr>
          <p:cNvSpPr>
            <a:spLocks noGrp="1"/>
          </p:cNvSpPr>
          <p:nvPr>
            <p:ph idx="1"/>
          </p:nvPr>
        </p:nvSpPr>
        <p:spPr/>
        <p:txBody>
          <a:bodyPr>
            <a:normAutofit/>
          </a:bodyPr>
          <a:lstStyle/>
          <a:p>
            <a:pPr marL="514350" indent="-514350" algn="just">
              <a:buAutoNum type="arabicPeriod"/>
            </a:pPr>
            <a:r>
              <a:rPr lang="en-US" dirty="0"/>
              <a:t>Automatic Teller Machines (ATM) Cum Debit Cards: Automatic Teller Machines have </a:t>
            </a:r>
            <a:r>
              <a:rPr lang="en-US" dirty="0" err="1"/>
              <a:t>revolutionised</a:t>
            </a:r>
            <a:r>
              <a:rPr lang="en-US" dirty="0"/>
              <a:t> the banking activities in the country in the last few years. Many bankers have introduced ATMs to assist their customers to withdraw and deposit cash without any waiting time.</a:t>
            </a:r>
          </a:p>
          <a:p>
            <a:pPr marL="514350" indent="-514350" algn="just">
              <a:buAutoNum type="arabicPeriod"/>
            </a:pPr>
            <a:r>
              <a:rPr lang="en-US" dirty="0"/>
              <a:t>Credit Cards: Many bankers have introduced credit cards in India among their customers. Credit card is a plastic money which acts as an instrument of credit. Credit card replaces the paper currency. The credit cardholders need not carry cash in their pockets. The cardholder may using the credit card at nominal rate of purchase goods from many </a:t>
            </a:r>
            <a:r>
              <a:rPr lang="en-US" dirty="0" err="1"/>
              <a:t>authorised</a:t>
            </a:r>
            <a:r>
              <a:rPr lang="en-US" dirty="0"/>
              <a:t> dealers by interest </a:t>
            </a:r>
          </a:p>
        </p:txBody>
      </p:sp>
    </p:spTree>
    <p:extLst>
      <p:ext uri="{BB962C8B-B14F-4D97-AF65-F5344CB8AC3E}">
        <p14:creationId xmlns:p14="http://schemas.microsoft.com/office/powerpoint/2010/main" val="71690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84EDC-99A8-9F76-7C14-5ED91A8E5D9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CDB65AF-3672-F84B-F8A0-690DFDF21065}"/>
              </a:ext>
            </a:extLst>
          </p:cNvPr>
          <p:cNvSpPr>
            <a:spLocks noGrp="1"/>
          </p:cNvSpPr>
          <p:nvPr>
            <p:ph idx="1"/>
          </p:nvPr>
        </p:nvSpPr>
        <p:spPr/>
        <p:txBody>
          <a:bodyPr>
            <a:normAutofit/>
          </a:bodyPr>
          <a:lstStyle/>
          <a:p>
            <a:pPr marL="0" indent="0" algn="just">
              <a:buNone/>
            </a:pPr>
            <a:r>
              <a:rPr lang="en-US" dirty="0"/>
              <a:t>3. Mail Transfer and Telegraphic </a:t>
            </a:r>
            <a:r>
              <a:rPr lang="en-US" dirty="0" err="1"/>
              <a:t>Transfe</a:t>
            </a:r>
            <a:r>
              <a:rPr lang="en-US" dirty="0"/>
              <a:t>: r The customer of a bank has an option to transfer from one place to another through Mail Transfer or Telegraphic Transfer. In Mail/Telegraphic Transfer techniques the customer requests the bank to transfer some part of the balance in the payee's account kept in a different place in the same bank for a nominal commission. </a:t>
            </a:r>
          </a:p>
          <a:p>
            <a:pPr marL="0" indent="0" algn="just">
              <a:buNone/>
            </a:pPr>
            <a:r>
              <a:rPr lang="en-US" dirty="0"/>
              <a:t>4. Tele-Banking: Tele-banking is increasingly used as a delivery channel for marketing banking services. A customer can do entire non-cash related banking over the phone anywhere and at anytime. Automatic Voice Recorders (AVR) or ID numbers are used for rendering tele- banking services which have added convenience to customers. </a:t>
            </a:r>
          </a:p>
          <a:p>
            <a:pPr marL="0" indent="0" algn="just">
              <a:buNone/>
            </a:pPr>
            <a:endParaRPr lang="en-US" dirty="0"/>
          </a:p>
        </p:txBody>
      </p:sp>
    </p:spTree>
    <p:extLst>
      <p:ext uri="{BB962C8B-B14F-4D97-AF65-F5344CB8AC3E}">
        <p14:creationId xmlns:p14="http://schemas.microsoft.com/office/powerpoint/2010/main" val="12724061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424</Words>
  <Application>Microsoft Office PowerPoint</Application>
  <PresentationFormat>Widescreen</PresentationFormat>
  <Paragraphs>11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Wingdings 3</vt:lpstr>
      <vt:lpstr>Ion Boardroom</vt:lpstr>
      <vt:lpstr>FUNCTIONS OF COMMERCIAL BANKS</vt:lpstr>
      <vt:lpstr>III. Developmental Functions </vt:lpstr>
      <vt:lpstr>PowerPoint Presentation</vt:lpstr>
      <vt:lpstr>IV. Modern Functions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 OF COMMERCIAL BANKS</dc:title>
  <dc:creator>Ananya Priya</dc:creator>
  <cp:lastModifiedBy>Ananya Priya</cp:lastModifiedBy>
  <cp:revision>1</cp:revision>
  <dcterms:created xsi:type="dcterms:W3CDTF">2023-02-28T17:36:01Z</dcterms:created>
  <dcterms:modified xsi:type="dcterms:W3CDTF">2023-02-28T17:36:14Z</dcterms:modified>
</cp:coreProperties>
</file>